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4" r:id="rId6"/>
    <p:sldId id="266" r:id="rId7"/>
    <p:sldId id="270" r:id="rId8"/>
    <p:sldId id="271" r:id="rId9"/>
    <p:sldId id="273" r:id="rId10"/>
    <p:sldId id="267" r:id="rId11"/>
    <p:sldId id="274" r:id="rId12"/>
    <p:sldId id="268" r:id="rId13"/>
    <p:sldId id="275" r:id="rId14"/>
    <p:sldId id="265" r:id="rId15"/>
    <p:sldId id="260" r:id="rId16"/>
    <p:sldId id="276" r:id="rId17"/>
    <p:sldId id="261" r:id="rId18"/>
    <p:sldId id="27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5FAFB"/>
    <a:srgbClr val="FF00FF"/>
    <a:srgbClr val="DECBED"/>
    <a:srgbClr val="DDCEE0"/>
    <a:srgbClr val="E3D0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571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991FE9-86F3-4D8A-A481-06CCFC91520E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1896F0-8F74-40B5-81A3-11CE55C79E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171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896F0-8F74-40B5-81A3-11CE55C79EA7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3844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896F0-8F74-40B5-81A3-11CE55C79EA7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52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8.xml"/><Relationship Id="rId5" Type="http://schemas.openxmlformats.org/officeDocument/2006/relationships/image" Target="../media/image10.jpeg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slide" Target="slide18.xml"/><Relationship Id="rId4" Type="http://schemas.openxmlformats.org/officeDocument/2006/relationships/image" Target="../media/image1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13" Type="http://schemas.openxmlformats.org/officeDocument/2006/relationships/slide" Target="slide10.xml"/><Relationship Id="rId18" Type="http://schemas.openxmlformats.org/officeDocument/2006/relationships/image" Target="../media/image15.jpeg"/><Relationship Id="rId3" Type="http://schemas.openxmlformats.org/officeDocument/2006/relationships/slide" Target="slide1.xml"/><Relationship Id="rId7" Type="http://schemas.openxmlformats.org/officeDocument/2006/relationships/slide" Target="slide3.xml"/><Relationship Id="rId12" Type="http://schemas.openxmlformats.org/officeDocument/2006/relationships/slide" Target="slide11.xml"/><Relationship Id="rId17" Type="http://schemas.openxmlformats.org/officeDocument/2006/relationships/slide" Target="slide13.xml"/><Relationship Id="rId2" Type="http://schemas.openxmlformats.org/officeDocument/2006/relationships/notesSlide" Target="../notesSlides/notesSlide2.xml"/><Relationship Id="rId16" Type="http://schemas.openxmlformats.org/officeDocument/2006/relationships/slide" Target="slide1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11" Type="http://schemas.openxmlformats.org/officeDocument/2006/relationships/slide" Target="slide12.xml"/><Relationship Id="rId5" Type="http://schemas.openxmlformats.org/officeDocument/2006/relationships/slide" Target="slide5.xml"/><Relationship Id="rId15" Type="http://schemas.openxmlformats.org/officeDocument/2006/relationships/slide" Target="slide15.xml"/><Relationship Id="rId10" Type="http://schemas.openxmlformats.org/officeDocument/2006/relationships/slide" Target="slide9.xml"/><Relationship Id="rId19" Type="http://schemas.openxmlformats.org/officeDocument/2006/relationships/slide" Target="slide16.xml"/><Relationship Id="rId4" Type="http://schemas.openxmlformats.org/officeDocument/2006/relationships/slide" Target="slide6.xml"/><Relationship Id="rId9" Type="http://schemas.openxmlformats.org/officeDocument/2006/relationships/slide" Target="slide7.xml"/><Relationship Id="rId14" Type="http://schemas.openxmlformats.org/officeDocument/2006/relationships/slide" Target="slide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gi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152400"/>
            <a:ext cx="8839200" cy="65532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676400" y="2590800"/>
            <a:ext cx="6172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166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6600" b="1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Action Button: Home 3">
            <a:hlinkClick r:id="rId3" action="ppaction://hlinksldjump" highlightClick="1"/>
          </p:cNvPr>
          <p:cNvSpPr/>
          <p:nvPr/>
        </p:nvSpPr>
        <p:spPr>
          <a:xfrm>
            <a:off x="228600" y="5410200"/>
            <a:ext cx="1143000" cy="11430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228600"/>
            <a:ext cx="2895600" cy="26670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200400" y="228600"/>
            <a:ext cx="2743200" cy="2667000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6096000" y="228600"/>
            <a:ext cx="2895600" cy="2667000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eft Brace 4"/>
          <p:cNvSpPr/>
          <p:nvPr/>
        </p:nvSpPr>
        <p:spPr>
          <a:xfrm rot="16200000">
            <a:off x="2667000" y="1371600"/>
            <a:ext cx="609600" cy="3810000"/>
          </a:xfrm>
          <a:prstGeom prst="leftBrace">
            <a:avLst>
              <a:gd name="adj1" fmla="val 0"/>
              <a:gd name="adj2" fmla="val 49951"/>
            </a:avLst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 rot="5400000">
            <a:off x="7124700" y="3162300"/>
            <a:ext cx="533400" cy="152400"/>
          </a:xfrm>
          <a:prstGeom prst="right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143000" y="3733800"/>
            <a:ext cx="365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48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স্ব-পরাগায়ন </a:t>
            </a:r>
            <a:endParaRPr lang="en-US" sz="4800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43600" y="3657600"/>
            <a:ext cx="289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48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পর-পরাগায়ন</a:t>
            </a:r>
            <a:endParaRPr lang="en-US" sz="4800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2400" y="228600"/>
            <a:ext cx="28956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172200" y="457200"/>
            <a:ext cx="9144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2590800"/>
            <a:ext cx="28956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ction Button: Home 11">
            <a:hlinkClick r:id="rId6" action="ppaction://hlinksldjump" highlightClick="1"/>
          </p:cNvPr>
          <p:cNvSpPr/>
          <p:nvPr/>
        </p:nvSpPr>
        <p:spPr>
          <a:xfrm>
            <a:off x="381000" y="5486400"/>
            <a:ext cx="1143000" cy="11430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8382000" y="990600"/>
            <a:ext cx="6096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8153400" y="1981200"/>
            <a:ext cx="7620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1295400"/>
            <a:ext cx="6019800" cy="323165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8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</a:p>
          <a:p>
            <a:pPr algn="ctr"/>
            <a:endParaRPr lang="bn-IN" sz="44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স্ব-পরাগায়ন ও পর-পরাগায়ন এর পার্থক্য লিখবে 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Action Button: Home 4">
            <a:hlinkClick r:id="rId2" action="ppaction://hlinksldjump" highlightClick="1"/>
          </p:cNvPr>
          <p:cNvSpPr/>
          <p:nvPr/>
        </p:nvSpPr>
        <p:spPr>
          <a:xfrm>
            <a:off x="457200" y="5486400"/>
            <a:ext cx="1143000" cy="11430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" y="1143000"/>
          <a:ext cx="8686800" cy="55625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/>
                <a:gridCol w="3581400"/>
                <a:gridCol w="2895600"/>
              </a:tblGrid>
              <a:tr h="890155">
                <a:tc>
                  <a:txBody>
                    <a:bodyPr/>
                    <a:lstStyle/>
                    <a:p>
                      <a:pPr algn="ctr"/>
                      <a:r>
                        <a:rPr lang="bn-IN" sz="3200" dirty="0" smtClean="0">
                          <a:latin typeface="NikoshBAN" pitchFamily="2" charset="0"/>
                          <a:cs typeface="NikoshBAN" pitchFamily="2" charset="0"/>
                        </a:rPr>
                        <a:t>মূল বিষয়</a:t>
                      </a:r>
                      <a:r>
                        <a:rPr lang="bn-IN" sz="3200" baseline="0" dirty="0" smtClean="0">
                          <a:latin typeface="NikoshBAN" pitchFamily="2" charset="0"/>
                          <a:cs typeface="NikoshBAN" pitchFamily="2" charset="0"/>
                        </a:rPr>
                        <a:t> বস্তু </a:t>
                      </a:r>
                      <a:endParaRPr lang="en-US" sz="32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IN" sz="3600" dirty="0" smtClean="0">
                          <a:latin typeface="NikoshBAN" pitchFamily="2" charset="0"/>
                          <a:cs typeface="NikoshBAN" pitchFamily="2" charset="0"/>
                        </a:rPr>
                        <a:t>স্ব-পরাগায়ন</a:t>
                      </a:r>
                      <a:endParaRPr lang="en-US" sz="36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IN" sz="3600" smtClean="0">
                          <a:latin typeface="NikoshBAN" pitchFamily="2" charset="0"/>
                          <a:cs typeface="NikoshBAN" pitchFamily="2" charset="0"/>
                        </a:rPr>
                        <a:t>পর-পরাগায়ন</a:t>
                      </a:r>
                      <a:endParaRPr lang="en-US" sz="36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</a:tr>
              <a:tr h="1070023">
                <a:tc>
                  <a:txBody>
                    <a:bodyPr/>
                    <a:lstStyle/>
                    <a:p>
                      <a:r>
                        <a:rPr lang="bn-IN" sz="2800" b="1" dirty="0" smtClean="0">
                          <a:latin typeface="NikoshBAN" pitchFamily="2" charset="0"/>
                          <a:cs typeface="NikoshBAN" pitchFamily="2" charset="0"/>
                        </a:rPr>
                        <a:t>পরাগরেনু</a:t>
                      </a:r>
                      <a:r>
                        <a:rPr lang="bn-IN" sz="2800" b="1" baseline="0" dirty="0" smtClean="0">
                          <a:latin typeface="NikoshBAN" pitchFamily="2" charset="0"/>
                          <a:cs typeface="NikoshBAN" pitchFamily="2" charset="0"/>
                        </a:rPr>
                        <a:t>র স্থানান্তর</a:t>
                      </a:r>
                      <a:endParaRPr lang="en-US" sz="2800" b="1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IN" sz="2400" dirty="0" smtClean="0">
                          <a:latin typeface="NikoshBAN" pitchFamily="2" charset="0"/>
                          <a:cs typeface="NikoshBAN" pitchFamily="2" charset="0"/>
                        </a:rPr>
                        <a:t>একই</a:t>
                      </a:r>
                      <a:r>
                        <a:rPr lang="bn-IN" sz="2400" baseline="0" dirty="0" smtClean="0">
                          <a:latin typeface="NikoshBAN" pitchFamily="2" charset="0"/>
                          <a:cs typeface="NikoshBAN" pitchFamily="2" charset="0"/>
                        </a:rPr>
                        <a:t> ফুলের মধ্যে বা একই উদ্ভিদের (গাছের) ফুলের মধ্যে ঘটে ।</a:t>
                      </a:r>
                      <a:endParaRPr lang="en-US" sz="24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IN" sz="2400" dirty="0" smtClean="0">
                          <a:latin typeface="NikoshBAN" pitchFamily="2" charset="0"/>
                          <a:cs typeface="NikoshBAN" pitchFamily="2" charset="0"/>
                        </a:rPr>
                        <a:t>দুটি ভিন্ন উদ্ভিদের ফুলের মধ্যে</a:t>
                      </a:r>
                      <a:r>
                        <a:rPr lang="bn-IN" sz="2400" baseline="0" dirty="0" smtClean="0">
                          <a:latin typeface="NikoshBAN" pitchFamily="2" charset="0"/>
                          <a:cs typeface="NikoshBAN" pitchFamily="2" charset="0"/>
                        </a:rPr>
                        <a:t> ঘটে ।</a:t>
                      </a:r>
                    </a:p>
                  </a:txBody>
                  <a:tcPr/>
                </a:tc>
              </a:tr>
              <a:tr h="890155">
                <a:tc>
                  <a:txBody>
                    <a:bodyPr/>
                    <a:lstStyle/>
                    <a:p>
                      <a:pPr algn="l"/>
                      <a:r>
                        <a:rPr lang="bn-IN" sz="2800" b="1" dirty="0" smtClean="0">
                          <a:latin typeface="NikoshBAN" pitchFamily="2" charset="0"/>
                          <a:cs typeface="NikoshBAN" pitchFamily="2" charset="0"/>
                        </a:rPr>
                        <a:t>কখন</a:t>
                      </a:r>
                      <a:r>
                        <a:rPr lang="bn-IN" sz="2800" b="1" baseline="0" dirty="0" smtClean="0">
                          <a:latin typeface="NikoshBAN" pitchFamily="2" charset="0"/>
                          <a:cs typeface="NikoshBAN" pitchFamily="2" charset="0"/>
                        </a:rPr>
                        <a:t> ঘটে</a:t>
                      </a:r>
                      <a:endParaRPr lang="en-US" sz="2800" b="1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IN" sz="2400" dirty="0" smtClean="0">
                          <a:latin typeface="NikoshBAN" pitchFamily="2" charset="0"/>
                          <a:cs typeface="NikoshBAN" pitchFamily="2" charset="0"/>
                        </a:rPr>
                        <a:t>সাধারণত</a:t>
                      </a:r>
                      <a:r>
                        <a:rPr lang="bn-IN" sz="2400" baseline="0" dirty="0" smtClean="0">
                          <a:latin typeface="NikoshBAN" pitchFamily="2" charset="0"/>
                          <a:cs typeface="NikoshBAN" pitchFamily="2" charset="0"/>
                        </a:rPr>
                        <a:t> ফুল ফোটার আগে ।</a:t>
                      </a:r>
                      <a:endParaRPr lang="en-US" sz="24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IN" sz="2400" dirty="0" smtClean="0">
                          <a:latin typeface="NikoshBAN" pitchFamily="2" charset="0"/>
                          <a:cs typeface="NikoshBAN" pitchFamily="2" charset="0"/>
                        </a:rPr>
                        <a:t>ফুল ফোটার পর ।</a:t>
                      </a:r>
                      <a:endParaRPr lang="en-US" sz="24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</a:tr>
              <a:tr h="890155">
                <a:tc>
                  <a:txBody>
                    <a:bodyPr/>
                    <a:lstStyle/>
                    <a:p>
                      <a:pPr algn="l"/>
                      <a:r>
                        <a:rPr lang="bn-IN" sz="2800" b="1" dirty="0" smtClean="0">
                          <a:latin typeface="NikoshBAN" pitchFamily="2" charset="0"/>
                          <a:cs typeface="NikoshBAN" pitchFamily="2" charset="0"/>
                        </a:rPr>
                        <a:t>বাহক</a:t>
                      </a:r>
                      <a:endParaRPr lang="en-US" sz="2800" b="1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IN" sz="2400" dirty="0" smtClean="0">
                          <a:latin typeface="NikoshBAN" pitchFamily="2" charset="0"/>
                          <a:cs typeface="NikoshBAN" pitchFamily="2" charset="0"/>
                        </a:rPr>
                        <a:t>প্রয়োজন</a:t>
                      </a:r>
                      <a:r>
                        <a:rPr lang="bn-IN" sz="2400" baseline="0" dirty="0" smtClean="0">
                          <a:latin typeface="NikoshBAN" pitchFamily="2" charset="0"/>
                          <a:cs typeface="NikoshBAN" pitchFamily="2" charset="0"/>
                        </a:rPr>
                        <a:t> হয় না ।</a:t>
                      </a:r>
                      <a:endParaRPr lang="en-US" sz="24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IN" sz="2400" dirty="0" smtClean="0">
                          <a:latin typeface="NikoshBAN" pitchFamily="2" charset="0"/>
                          <a:cs typeface="NikoshBAN" pitchFamily="2" charset="0"/>
                        </a:rPr>
                        <a:t>প্রয়োজন হয়</a:t>
                      </a:r>
                      <a:endParaRPr lang="en-US" sz="24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</a:tr>
              <a:tr h="931956">
                <a:tc>
                  <a:txBody>
                    <a:bodyPr/>
                    <a:lstStyle/>
                    <a:p>
                      <a:r>
                        <a:rPr lang="bn-IN" sz="2400" b="1" dirty="0" smtClean="0">
                          <a:latin typeface="NikoshBAN" pitchFamily="2" charset="0"/>
                          <a:cs typeface="NikoshBAN" pitchFamily="2" charset="0"/>
                        </a:rPr>
                        <a:t>প্রজাতির  </a:t>
                      </a:r>
                    </a:p>
                    <a:p>
                      <a:r>
                        <a:rPr lang="bn-IN" sz="2400" b="1" dirty="0" smtClean="0">
                          <a:latin typeface="NikoshBAN" pitchFamily="2" charset="0"/>
                          <a:cs typeface="NikoshBAN" pitchFamily="2" charset="0"/>
                        </a:rPr>
                        <a:t>বিশুদ্ধতা</a:t>
                      </a:r>
                      <a:endParaRPr lang="en-US" sz="2400" b="1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IN" sz="2400" dirty="0" smtClean="0">
                          <a:latin typeface="NikoshBAN" pitchFamily="2" charset="0"/>
                          <a:cs typeface="NikoshBAN" pitchFamily="2" charset="0"/>
                        </a:rPr>
                        <a:t>রক্ষা</a:t>
                      </a:r>
                      <a:r>
                        <a:rPr lang="bn-IN" sz="2400" baseline="0" dirty="0" smtClean="0">
                          <a:latin typeface="NikoshBAN" pitchFamily="2" charset="0"/>
                          <a:cs typeface="NikoshBAN" pitchFamily="2" charset="0"/>
                        </a:rPr>
                        <a:t> হয় ।</a:t>
                      </a:r>
                      <a:endParaRPr lang="en-US" sz="24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IN" sz="2400" dirty="0" smtClean="0">
                          <a:latin typeface="NikoshBAN" pitchFamily="2" charset="0"/>
                          <a:cs typeface="NikoshBAN" pitchFamily="2" charset="0"/>
                        </a:rPr>
                        <a:t>রক্ষা</a:t>
                      </a:r>
                      <a:r>
                        <a:rPr lang="bn-IN" sz="2400" baseline="0" dirty="0" smtClean="0">
                          <a:latin typeface="NikoshBAN" pitchFamily="2" charset="0"/>
                          <a:cs typeface="NikoshBAN" pitchFamily="2" charset="0"/>
                        </a:rPr>
                        <a:t> হয় না</a:t>
                      </a:r>
                      <a:endParaRPr lang="en-US" sz="24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</a:tr>
              <a:tr h="890155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NikoshBAN" pitchFamily="2" charset="0"/>
                          <a:cs typeface="NikoshBAN" pitchFamily="2" charset="0"/>
                        </a:rPr>
                        <a:t>           </a:t>
                      </a:r>
                      <a:r>
                        <a:rPr lang="bn-IN" sz="2400" b="1" dirty="0" smtClean="0">
                          <a:latin typeface="NikoshBAN" pitchFamily="2" charset="0"/>
                          <a:cs typeface="NikoshBAN" pitchFamily="2" charset="0"/>
                        </a:rPr>
                        <a:t>নতুন প্রকরণ</a:t>
                      </a:r>
                      <a:endParaRPr lang="en-US" sz="2400" b="1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IN" sz="2400" dirty="0" smtClean="0">
                          <a:latin typeface="NikoshBAN" pitchFamily="2" charset="0"/>
                          <a:cs typeface="NikoshBAN" pitchFamily="2" charset="0"/>
                        </a:rPr>
                        <a:t>সৃষ্টি</a:t>
                      </a:r>
                      <a:r>
                        <a:rPr lang="bn-IN" sz="2400" baseline="0" dirty="0" smtClean="0">
                          <a:latin typeface="NikoshBAN" pitchFamily="2" charset="0"/>
                          <a:cs typeface="NikoshBAN" pitchFamily="2" charset="0"/>
                        </a:rPr>
                        <a:t> হয় না ।</a:t>
                      </a:r>
                      <a:endParaRPr lang="en-US" sz="24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IN" sz="2400" dirty="0" smtClean="0">
                          <a:latin typeface="NikoshBAN" pitchFamily="2" charset="0"/>
                          <a:cs typeface="NikoshBAN" pitchFamily="2" charset="0"/>
                        </a:rPr>
                        <a:t>সৃষ্টির সম্ভাবনা থাকে</a:t>
                      </a:r>
                      <a:r>
                        <a:rPr lang="bn-IN" sz="2400" baseline="0" dirty="0" smtClean="0">
                          <a:latin typeface="NikoshBAN" pitchFamily="2" charset="0"/>
                          <a:cs typeface="NikoshBAN" pitchFamily="2" charset="0"/>
                        </a:rPr>
                        <a:t> ।</a:t>
                      </a:r>
                      <a:endParaRPr lang="en-US" sz="24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600" y="228600"/>
            <a:ext cx="7848600" cy="70788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IN" sz="4000" b="1" u="sng" dirty="0" smtClean="0">
                <a:latin typeface="NikoshBAN" pitchFamily="2" charset="0"/>
                <a:cs typeface="NikoshBAN" pitchFamily="2" charset="0"/>
              </a:rPr>
              <a:t>স্ব</a:t>
            </a:r>
            <a:r>
              <a:rPr lang="en-US" sz="4000" b="1" u="sng" dirty="0" smtClean="0">
                <a:latin typeface="NikoshBAN" pitchFamily="2" charset="0"/>
                <a:cs typeface="NikoshBAN" pitchFamily="2" charset="0"/>
              </a:rPr>
              <a:t>-</a:t>
            </a:r>
            <a:r>
              <a:rPr lang="bn-IN" sz="4000" b="1" u="sng" dirty="0" smtClean="0">
                <a:latin typeface="NikoshBAN" pitchFamily="2" charset="0"/>
                <a:cs typeface="NikoshBAN" pitchFamily="2" charset="0"/>
              </a:rPr>
              <a:t>পরাগায়ন ও পর</a:t>
            </a:r>
            <a:r>
              <a:rPr lang="en-US" sz="4000" b="1" u="sng" dirty="0" smtClean="0">
                <a:latin typeface="NikoshBAN" pitchFamily="2" charset="0"/>
                <a:cs typeface="NikoshBAN" pitchFamily="2" charset="0"/>
              </a:rPr>
              <a:t>-</a:t>
            </a:r>
            <a:r>
              <a:rPr lang="bn-IN" sz="4000" b="1" u="sng" dirty="0" smtClean="0">
                <a:latin typeface="NikoshBAN" pitchFamily="2" charset="0"/>
                <a:cs typeface="NikoshBAN" pitchFamily="2" charset="0"/>
              </a:rPr>
              <a:t>পরাগায়ন এর মধ্যে পার্থক্য</a:t>
            </a:r>
            <a:endParaRPr lang="en-US" sz="4000" b="1" u="sng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Action Button: Home 5">
            <a:hlinkClick r:id="rId3" action="ppaction://hlinksldjump" highlightClick="1"/>
          </p:cNvPr>
          <p:cNvSpPr/>
          <p:nvPr/>
        </p:nvSpPr>
        <p:spPr>
          <a:xfrm>
            <a:off x="228600" y="5867400"/>
            <a:ext cx="762000" cy="7239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71600" y="914400"/>
            <a:ext cx="6781800" cy="310854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72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দলীয় কাজ </a:t>
            </a:r>
          </a:p>
          <a:p>
            <a:endParaRPr lang="bn-IN" sz="2800" dirty="0" smtClean="0">
              <a:latin typeface="NikoshBAN" pitchFamily="2" charset="0"/>
              <a:cs typeface="NikoshBAN" pitchFamily="2" charset="0"/>
            </a:endParaRPr>
          </a:p>
          <a:p>
            <a:pPr marL="514350" indent="-514350">
              <a:buAutoNum type="arabicParenBoth"/>
            </a:pPr>
            <a:endParaRPr lang="bn-IN" sz="3200" dirty="0" smtClean="0">
              <a:latin typeface="NikoshBAN" pitchFamily="2" charset="0"/>
              <a:cs typeface="NikoshBAN" pitchFamily="2" charset="0"/>
            </a:endParaRPr>
          </a:p>
          <a:p>
            <a:pPr marL="514350" indent="-514350">
              <a:buAutoNum type="arabicParenBoth"/>
            </a:pP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স্ব-পরাগায়ন এর সুবিধা ও অসুবিধা লিখবে ।</a:t>
            </a:r>
          </a:p>
          <a:p>
            <a:pPr marL="514350" indent="-514350">
              <a:buAutoNum type="arabicParenBoth"/>
            </a:pP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পর-পরাগায়ন এর সুবিধা ও অসুবিধা লিখবে 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Action Button: Home 4">
            <a:hlinkClick r:id="rId2" action="ppaction://hlinksldjump" highlightClick="1"/>
          </p:cNvPr>
          <p:cNvSpPr/>
          <p:nvPr/>
        </p:nvSpPr>
        <p:spPr>
          <a:xfrm>
            <a:off x="304800" y="5638800"/>
            <a:ext cx="990600" cy="990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90600" y="1295400"/>
            <a:ext cx="3200400" cy="24384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505200" y="152400"/>
            <a:ext cx="2133600" cy="83099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IN" sz="48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48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029200" y="1219200"/>
            <a:ext cx="3124200" cy="2438400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447800" y="38100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400" b="1" dirty="0" smtClean="0">
                <a:latin typeface="NikoshBAN" pitchFamily="2" charset="0"/>
                <a:cs typeface="NikoshBAN" pitchFamily="2" charset="0"/>
              </a:rPr>
              <a:t>চিত্রঃ - ক</a:t>
            </a:r>
            <a:endParaRPr lang="en-US" sz="2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96000" y="37338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400" b="1" dirty="0" smtClean="0">
                <a:latin typeface="NikoshBAN" pitchFamily="2" charset="0"/>
                <a:cs typeface="NikoshBAN" pitchFamily="2" charset="0"/>
              </a:rPr>
              <a:t>চিত্রঃ - খ</a:t>
            </a:r>
            <a:endParaRPr lang="en-US" sz="2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66800" y="4419600"/>
            <a:ext cx="7010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Both"/>
            </a:pPr>
            <a:r>
              <a:rPr lang="bn-IN" sz="2400" dirty="0" smtClean="0">
                <a:latin typeface="NikoshBAN" pitchFamily="2" charset="0"/>
                <a:cs typeface="NikoshBAN" pitchFamily="2" charset="0"/>
              </a:rPr>
              <a:t> উপরের ‘ক’ চিত্রে কি ধরনের পরাগায়ন দেখানো হয়েছে 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?</a:t>
            </a:r>
            <a:endParaRPr lang="bn-IN" sz="2400" dirty="0" smtClean="0">
              <a:latin typeface="NikoshBAN" pitchFamily="2" charset="0"/>
              <a:cs typeface="NikoshBAN" pitchFamily="2" charset="0"/>
            </a:endParaRPr>
          </a:p>
          <a:p>
            <a:pPr marL="342900" indent="-342900">
              <a:buAutoNum type="arabicParenBoth"/>
            </a:pPr>
            <a:r>
              <a:rPr lang="bn-IN" sz="2400" dirty="0" smtClean="0">
                <a:latin typeface="NikoshBAN" pitchFamily="2" charset="0"/>
                <a:cs typeface="NikoshBAN" pitchFamily="2" charset="0"/>
              </a:rPr>
              <a:t> চিত্র ‘খ’ পদ্ধতিতে পরাগায়নের ২ টি অসুবিধা বল ।</a:t>
            </a:r>
          </a:p>
          <a:p>
            <a:pPr marL="342900" indent="-342900">
              <a:buAutoNum type="arabicParenBoth"/>
            </a:pPr>
            <a:r>
              <a:rPr lang="bn-IN" sz="2400" dirty="0" smtClean="0">
                <a:latin typeface="NikoshBAN" pitchFamily="2" charset="0"/>
                <a:cs typeface="NikoshBAN" pitchFamily="2" charset="0"/>
              </a:rPr>
              <a:t> চিত্র –ক এবং চিত্র –খ এর পরাগায়নের মধ্যে ৩ টি পার্থক্য লিখ ।</a:t>
            </a:r>
          </a:p>
          <a:p>
            <a:pPr marL="342900" indent="-342900">
              <a:buAutoNum type="arabicParenBoth"/>
            </a:pPr>
            <a:r>
              <a:rPr lang="bn-IN" sz="2400" dirty="0" smtClean="0">
                <a:latin typeface="NikoshBAN" pitchFamily="2" charset="0"/>
                <a:cs typeface="NikoshBAN" pitchFamily="2" charset="0"/>
              </a:rPr>
              <a:t> ‘ক’ ও ‘খ’ চিত্রের পরাগায়নের তুলানামূলক বৈশিষ্ট্য বিশ্লেষণ কর ।</a:t>
            </a:r>
          </a:p>
          <a:p>
            <a:pPr marL="342900" indent="-342900">
              <a:buAutoNum type="arabicParenBoth"/>
            </a:pP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Action Button: Home 9">
            <a:hlinkClick r:id="rId5" action="ppaction://hlinksldjump" highlightClick="1"/>
          </p:cNvPr>
          <p:cNvSpPr/>
          <p:nvPr/>
        </p:nvSpPr>
        <p:spPr>
          <a:xfrm>
            <a:off x="304800" y="5791200"/>
            <a:ext cx="762000" cy="838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33600" y="838200"/>
            <a:ext cx="5181600" cy="1015663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IN" sz="6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বাড়ীর কাজ</a:t>
            </a:r>
            <a:endParaRPr lang="en-US" sz="6000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47800" y="2590800"/>
            <a:ext cx="6477000" cy="144655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IN" sz="4400" dirty="0" smtClean="0">
                <a:latin typeface="NikoshBAN" pitchFamily="2" charset="0"/>
                <a:cs typeface="NikoshBAN" pitchFamily="2" charset="0"/>
              </a:rPr>
              <a:t>উদ্ভিদের বেঁচে থাকার জন্য পরাগায়ন এর গুরুত্ব অপরিসীম- ব্যাখ্যা কর 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Action Button: Home 5">
            <a:hlinkClick r:id="rId3" action="ppaction://hlinksldjump" highlightClick="1"/>
          </p:cNvPr>
          <p:cNvSpPr/>
          <p:nvPr/>
        </p:nvSpPr>
        <p:spPr>
          <a:xfrm>
            <a:off x="304800" y="5486400"/>
            <a:ext cx="1143000" cy="11430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228600"/>
            <a:ext cx="8077200" cy="63246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133600" y="2057400"/>
            <a:ext cx="5181600" cy="221599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effectLst>
            <a:glow rad="228600">
              <a:schemeClr val="accent5">
                <a:satMod val="175000"/>
                <a:alpha val="40000"/>
              </a:schemeClr>
            </a:glow>
            <a:reflection blurRad="6350" stA="50000" endA="295" endPos="92000" dist="101600" dir="5400000" sy="-100000" algn="bl" rotWithShape="0"/>
          </a:effectLst>
          <a:scene3d>
            <a:camera prst="perspectiveContrastingRightFacing"/>
            <a:lightRig rig="threePt" dir="t"/>
          </a:scene3d>
          <a:sp3d>
            <a:bevelT w="114300" prst="hardEdge"/>
          </a:sp3d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IN" sz="138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r>
              <a:rPr lang="en-US" sz="13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endParaRPr lang="en-US" sz="13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Action Button: Home 2">
            <a:hlinkClick r:id="rId3" action="ppaction://hlinksldjump" highlightClick="1"/>
          </p:cNvPr>
          <p:cNvSpPr/>
          <p:nvPr/>
        </p:nvSpPr>
        <p:spPr>
          <a:xfrm>
            <a:off x="457200" y="5410200"/>
            <a:ext cx="1143000" cy="11430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otched Right Arrow 8">
            <a:hlinkClick r:id="rId3" action="ppaction://hlinksldjump"/>
          </p:cNvPr>
          <p:cNvSpPr/>
          <p:nvPr/>
        </p:nvSpPr>
        <p:spPr>
          <a:xfrm>
            <a:off x="381000" y="990600"/>
            <a:ext cx="1981200" cy="1219200"/>
          </a:xfrm>
          <a:prstGeom prst="notchedRightArrow">
            <a:avLst/>
          </a:prstGeom>
          <a:solidFill>
            <a:srgbClr val="D5FAFB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  <a:hlinkClick r:id="rId3" action="ppaction://hlinksldjump"/>
              </a:rPr>
              <a:t>স্বাগতম</a:t>
            </a:r>
            <a:endParaRPr lang="en-US" sz="28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Notched Right Arrow 9"/>
          <p:cNvSpPr/>
          <p:nvPr/>
        </p:nvSpPr>
        <p:spPr>
          <a:xfrm>
            <a:off x="2590800" y="2362200"/>
            <a:ext cx="1981200" cy="1447800"/>
          </a:xfrm>
          <a:prstGeom prst="notchedRightArrow">
            <a:avLst/>
          </a:prstGeom>
          <a:solidFill>
            <a:srgbClr val="D5FAFB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  <a:hlinkClick r:id="rId4" action="ppaction://hlinksldjump"/>
              </a:rPr>
              <a:t>পাঠ ঘোষণা</a:t>
            </a:r>
            <a:endParaRPr lang="en-US" sz="24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Notched Right Arrow 10"/>
          <p:cNvSpPr/>
          <p:nvPr/>
        </p:nvSpPr>
        <p:spPr>
          <a:xfrm>
            <a:off x="381000" y="2362200"/>
            <a:ext cx="2057400" cy="1447800"/>
          </a:xfrm>
          <a:prstGeom prst="notchedRightArrow">
            <a:avLst/>
          </a:prstGeom>
          <a:solidFill>
            <a:srgbClr val="D5FAFB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  <a:hlinkClick r:id="rId5" action="ppaction://hlinksldjump"/>
              </a:rPr>
              <a:t>পূর্বজ্ঞান যাচাই</a:t>
            </a:r>
            <a:endParaRPr lang="en-US" sz="24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Notched Right Arrow 11"/>
          <p:cNvSpPr/>
          <p:nvPr/>
        </p:nvSpPr>
        <p:spPr>
          <a:xfrm>
            <a:off x="2590800" y="990600"/>
            <a:ext cx="1905000" cy="1219200"/>
          </a:xfrm>
          <a:prstGeom prst="notchedRightArrow">
            <a:avLst/>
          </a:prstGeom>
          <a:solidFill>
            <a:srgbClr val="D5FAFB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  <a:hlinkClick r:id="rId6" action="ppaction://hlinksldjump"/>
              </a:rPr>
              <a:t>পরিচিতি</a:t>
            </a:r>
            <a:endParaRPr lang="en-US" sz="28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Notched Right Arrow 12"/>
          <p:cNvSpPr/>
          <p:nvPr/>
        </p:nvSpPr>
        <p:spPr>
          <a:xfrm>
            <a:off x="4648200" y="990600"/>
            <a:ext cx="1905000" cy="1371600"/>
          </a:xfrm>
          <a:prstGeom prst="notchedRightArrow">
            <a:avLst/>
          </a:prstGeom>
          <a:solidFill>
            <a:srgbClr val="D5FAFB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  <a:hlinkClick r:id="rId7" action="ppaction://hlinksldjump"/>
              </a:rPr>
              <a:t>পাঠ পরিচিতি</a:t>
            </a:r>
            <a:endParaRPr lang="en-US" sz="24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Notched Right Arrow 13"/>
          <p:cNvSpPr/>
          <p:nvPr/>
        </p:nvSpPr>
        <p:spPr>
          <a:xfrm>
            <a:off x="6705600" y="1143000"/>
            <a:ext cx="1981200" cy="1219200"/>
          </a:xfrm>
          <a:prstGeom prst="notchedRightArrow">
            <a:avLst/>
          </a:prstGeom>
          <a:solidFill>
            <a:srgbClr val="D5FAFB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  <a:hlinkClick r:id="rId8" action="ppaction://hlinksldjump"/>
              </a:rPr>
              <a:t>শিখনফল</a:t>
            </a:r>
            <a:endParaRPr lang="en-US" sz="28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Notched Right Arrow 14"/>
          <p:cNvSpPr/>
          <p:nvPr/>
        </p:nvSpPr>
        <p:spPr>
          <a:xfrm>
            <a:off x="4572000" y="2438400"/>
            <a:ext cx="1981200" cy="1371600"/>
          </a:xfrm>
          <a:prstGeom prst="notchedRightArrow">
            <a:avLst/>
          </a:prstGeom>
          <a:solidFill>
            <a:srgbClr val="D5FAFB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  <a:hlinkClick r:id="rId9" action="ppaction://hlinksldjump"/>
              </a:rPr>
              <a:t>মিনি লেচকার</a:t>
            </a:r>
            <a:endParaRPr lang="en-US" sz="24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Notched Right Arrow 15"/>
          <p:cNvSpPr/>
          <p:nvPr/>
        </p:nvSpPr>
        <p:spPr>
          <a:xfrm>
            <a:off x="6781800" y="2514600"/>
            <a:ext cx="1981200" cy="1295400"/>
          </a:xfrm>
          <a:prstGeom prst="notchedRightArrow">
            <a:avLst/>
          </a:prstGeom>
          <a:solidFill>
            <a:srgbClr val="D5FAFB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  <a:hlinkClick r:id="rId10" action="ppaction://hlinksldjump"/>
              </a:rPr>
              <a:t>জোড়ায় কাজ</a:t>
            </a:r>
            <a:endParaRPr lang="en-US" sz="24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Notched Right Arrow 16"/>
          <p:cNvSpPr/>
          <p:nvPr/>
        </p:nvSpPr>
        <p:spPr>
          <a:xfrm>
            <a:off x="4638368" y="3974690"/>
            <a:ext cx="1838632" cy="1219200"/>
          </a:xfrm>
          <a:prstGeom prst="notchedRightArrow">
            <a:avLst/>
          </a:prstGeom>
          <a:solidFill>
            <a:srgbClr val="D5FAFB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  <a:hlinkClick r:id="rId11" action="ppaction://hlinksldjump"/>
              </a:rPr>
              <a:t>পার্থক্য</a:t>
            </a:r>
            <a:endParaRPr lang="en-US" sz="24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Notched Right Arrow 17"/>
          <p:cNvSpPr/>
          <p:nvPr/>
        </p:nvSpPr>
        <p:spPr>
          <a:xfrm>
            <a:off x="2438400" y="3962400"/>
            <a:ext cx="1981200" cy="1219200"/>
          </a:xfrm>
          <a:prstGeom prst="notchedRightArrow">
            <a:avLst/>
          </a:prstGeom>
          <a:solidFill>
            <a:srgbClr val="D5FAFB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  <a:hlinkClick r:id="rId12" action="ppaction://hlinksldjump"/>
              </a:rPr>
              <a:t>দলীয় কাজ</a:t>
            </a:r>
            <a:endParaRPr lang="en-US" sz="24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Notched Right Arrow 19"/>
          <p:cNvSpPr/>
          <p:nvPr/>
        </p:nvSpPr>
        <p:spPr>
          <a:xfrm>
            <a:off x="304800" y="3962400"/>
            <a:ext cx="1981200" cy="1219200"/>
          </a:xfrm>
          <a:prstGeom prst="notchedRightArrow">
            <a:avLst/>
          </a:prstGeom>
          <a:solidFill>
            <a:srgbClr val="D5FAFB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  <a:hlinkClick r:id="rId13" action="ppaction://hlinksldjump"/>
              </a:rPr>
              <a:t>প্রকারভেদ</a:t>
            </a:r>
            <a:endParaRPr lang="en-US" sz="24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Notched Right Arrow 20"/>
          <p:cNvSpPr/>
          <p:nvPr/>
        </p:nvSpPr>
        <p:spPr>
          <a:xfrm>
            <a:off x="6324600" y="5334000"/>
            <a:ext cx="1981200" cy="1219200"/>
          </a:xfrm>
          <a:prstGeom prst="notchedRightArrow">
            <a:avLst/>
          </a:prstGeom>
          <a:solidFill>
            <a:srgbClr val="D5FAFB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  <a:hlinkClick r:id="rId14" action="ppaction://hlinksldjump"/>
              </a:rPr>
              <a:t>ধন্যবাদ</a:t>
            </a:r>
            <a:endParaRPr lang="en-US" sz="28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Notched Right Arrow 21"/>
          <p:cNvSpPr/>
          <p:nvPr/>
        </p:nvSpPr>
        <p:spPr>
          <a:xfrm>
            <a:off x="2438400" y="5334000"/>
            <a:ext cx="1981200" cy="1219200"/>
          </a:xfrm>
          <a:prstGeom prst="notchedRightArrow">
            <a:avLst/>
          </a:prstGeom>
          <a:solidFill>
            <a:srgbClr val="D5FAFB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  <a:hlinkClick r:id="rId15" action="ppaction://hlinksldjump"/>
              </a:rPr>
              <a:t>বাড়ীর কাজ</a:t>
            </a:r>
            <a:endParaRPr lang="en-US" sz="24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Notched Right Arrow 22"/>
          <p:cNvSpPr/>
          <p:nvPr/>
        </p:nvSpPr>
        <p:spPr>
          <a:xfrm>
            <a:off x="304800" y="5334000"/>
            <a:ext cx="1981200" cy="1219200"/>
          </a:xfrm>
          <a:prstGeom prst="notchedRightArrow">
            <a:avLst/>
          </a:prstGeom>
          <a:solidFill>
            <a:srgbClr val="D5FAFB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  <a:hlinkClick r:id="rId16" action="ppaction://hlinksldjump"/>
              </a:rPr>
              <a:t>মূল্যায়ন</a:t>
            </a:r>
            <a:endParaRPr lang="en-US" sz="28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Notched Right Arrow 23"/>
          <p:cNvSpPr/>
          <p:nvPr/>
        </p:nvSpPr>
        <p:spPr>
          <a:xfrm>
            <a:off x="6705600" y="3962400"/>
            <a:ext cx="1981200" cy="1219200"/>
          </a:xfrm>
          <a:prstGeom prst="notchedRightArrow">
            <a:avLst/>
          </a:prstGeom>
          <a:solidFill>
            <a:srgbClr val="D5FAFB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  <a:hlinkClick r:id="rId17" action="ppaction://hlinksldjump"/>
              </a:rPr>
              <a:t>দলীয় কাজ</a:t>
            </a:r>
            <a:endParaRPr lang="en-US" sz="24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048000" y="152400"/>
            <a:ext cx="2590800" cy="769441"/>
          </a:xfrm>
          <a:prstGeom prst="rect">
            <a:avLst/>
          </a:prstGeom>
          <a:blipFill>
            <a:blip r:embed="rId18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IN" sz="4400" b="1" u="sng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ফ্ল্যাশব্যাক</a:t>
            </a:r>
            <a:endParaRPr lang="en-US" sz="4400" b="1" u="sng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Notched Right Arrow 18"/>
          <p:cNvSpPr/>
          <p:nvPr/>
        </p:nvSpPr>
        <p:spPr>
          <a:xfrm>
            <a:off x="4419600" y="5334000"/>
            <a:ext cx="1905000" cy="1219200"/>
          </a:xfrm>
          <a:prstGeom prst="notchedRightArrow">
            <a:avLst/>
          </a:prstGeom>
          <a:solidFill>
            <a:srgbClr val="D5FA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  <a:hlinkClick r:id="rId19" action="ppaction://hlinksldjump"/>
              </a:rPr>
              <a:t>বার্তা</a:t>
            </a:r>
            <a:endParaRPr lang="en-US" sz="28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743200" y="457200"/>
            <a:ext cx="3276600" cy="144655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US" sz="8800" b="1" u="sng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8800" b="1" dirty="0" smtClean="0"/>
          </a:p>
        </p:txBody>
      </p:sp>
      <p:sp>
        <p:nvSpPr>
          <p:cNvPr id="6" name="Action Button: Home 5">
            <a:hlinkClick r:id="rId3" action="ppaction://hlinksldjump" highlightClick="1"/>
          </p:cNvPr>
          <p:cNvSpPr/>
          <p:nvPr/>
        </p:nvSpPr>
        <p:spPr>
          <a:xfrm>
            <a:off x="7696200" y="228600"/>
            <a:ext cx="1143000" cy="11430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19100" y="2362200"/>
            <a:ext cx="8420100" cy="341632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r>
              <a:rPr lang="bn-BD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মোঃ শহিদুল ইসলাম</a:t>
            </a:r>
          </a:p>
          <a:p>
            <a:r>
              <a:rPr lang="bn-BD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সহকারী শিক্ষক -  গণিত </a:t>
            </a:r>
          </a:p>
          <a:p>
            <a:r>
              <a:rPr lang="bn-BD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মোহাম্মাদিয়া ফাযিল মাদ্রাসা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-</a:t>
            </a:r>
            <a:r>
              <a:rPr lang="bn-BD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ফেঞ্চুগঞ্জ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  <a:r>
              <a:rPr lang="bn-BD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সিলেট.</a:t>
            </a:r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bn-BD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মোবাঃ ০১৭১৮৭৯১৭১২</a:t>
            </a:r>
          </a:p>
          <a:p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e-mail: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shahidulislambr</a:t>
            </a:r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৭৬ 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@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gmail.com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62200" y="609600"/>
            <a:ext cx="4267200" cy="1015663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IN" sz="4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6000" b="1" u="sng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6000" dirty="0"/>
          </a:p>
        </p:txBody>
      </p:sp>
      <p:sp>
        <p:nvSpPr>
          <p:cNvPr id="5" name="TextBox 4"/>
          <p:cNvSpPr txBox="1"/>
          <p:nvPr/>
        </p:nvSpPr>
        <p:spPr>
          <a:xfrm>
            <a:off x="2438400" y="1752600"/>
            <a:ext cx="4419600" cy="255454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IN" sz="3200" b="1" dirty="0" smtClean="0">
                <a:latin typeface="NikoshBAN" pitchFamily="2" charset="0"/>
                <a:cs typeface="NikoshBAN" pitchFamily="2" charset="0"/>
              </a:rPr>
              <a:t>শ্রেণিঃ </a:t>
            </a:r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৮ম।</a:t>
            </a:r>
            <a:endParaRPr lang="bn-IN" sz="3200" b="1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IN" sz="3200" b="1" dirty="0" smtClean="0">
                <a:latin typeface="NikoshBAN" pitchFamily="2" charset="0"/>
                <a:cs typeface="NikoshBAN" pitchFamily="2" charset="0"/>
              </a:rPr>
              <a:t>বিষয়ঃ </a:t>
            </a:r>
            <a:r>
              <a:rPr lang="bn-BD" sz="3200" b="1" smtClean="0">
                <a:latin typeface="NikoshBAN" pitchFamily="2" charset="0"/>
                <a:cs typeface="NikoshBAN" pitchFamily="2" charset="0"/>
              </a:rPr>
              <a:t>সাধারণ</a:t>
            </a:r>
            <a:r>
              <a:rPr lang="bn-BD" sz="3200" b="1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b="1" dirty="0" smtClean="0">
                <a:latin typeface="NikoshBAN" pitchFamily="2" charset="0"/>
                <a:cs typeface="NikoshBAN" pitchFamily="2" charset="0"/>
              </a:rPr>
              <a:t>বিজ্ঞান</a:t>
            </a:r>
            <a:endParaRPr lang="bn-IN" sz="3200" b="1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IN" sz="3200" b="1" dirty="0" smtClean="0">
                <a:latin typeface="NikoshBAN" pitchFamily="2" charset="0"/>
                <a:cs typeface="NikoshBAN" pitchFamily="2" charset="0"/>
              </a:rPr>
              <a:t>পাঠ শিরোনামঃ </a:t>
            </a:r>
            <a:r>
              <a:rPr lang="bn-IN" sz="3200" b="1" dirty="0">
                <a:latin typeface="NikoshBAN" pitchFamily="2" charset="0"/>
                <a:cs typeface="NikoshBAN" pitchFamily="2" charset="0"/>
              </a:rPr>
              <a:t>পরাগায়ন </a:t>
            </a:r>
          </a:p>
          <a:p>
            <a:r>
              <a:rPr lang="bn-IN" sz="3200" b="1" dirty="0" smtClean="0">
                <a:latin typeface="NikoshBAN" pitchFamily="2" charset="0"/>
                <a:cs typeface="NikoshBAN" pitchFamily="2" charset="0"/>
              </a:rPr>
              <a:t>শিক্ষার্থী সংখ্যাঃ ৪০ জন</a:t>
            </a:r>
          </a:p>
          <a:p>
            <a:r>
              <a:rPr lang="bn-IN" sz="3200" b="1" dirty="0" smtClean="0">
                <a:latin typeface="NikoshBAN" pitchFamily="2" charset="0"/>
                <a:cs typeface="NikoshBAN" pitchFamily="2" charset="0"/>
              </a:rPr>
              <a:t>সময়ঃ ৪০ মিনিট</a:t>
            </a:r>
            <a:endParaRPr lang="en-US" sz="3200" dirty="0"/>
          </a:p>
        </p:txBody>
      </p:sp>
      <p:sp>
        <p:nvSpPr>
          <p:cNvPr id="6" name="Action Button: Home 5">
            <a:hlinkClick r:id="rId3" action="ppaction://hlinksldjump" highlightClick="1"/>
          </p:cNvPr>
          <p:cNvSpPr/>
          <p:nvPr/>
        </p:nvSpPr>
        <p:spPr>
          <a:xfrm>
            <a:off x="457200" y="5486400"/>
            <a:ext cx="1143000" cy="11430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90800" y="685800"/>
            <a:ext cx="4038600" cy="92333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IN" sz="5400" b="1" u="sng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5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143000" y="2286000"/>
            <a:ext cx="7467600" cy="304698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AutoNum type="arabicParenBoth"/>
            </a:pP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পরাগায়ন এর সংজ্ঞা লিখতে পারবে ।</a:t>
            </a:r>
          </a:p>
          <a:p>
            <a:pPr marL="514350" indent="-514350">
              <a:buAutoNum type="arabicParenBoth"/>
            </a:pP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পরাগায়ন এর প্রকারভেদ বলতে পারবে ।</a:t>
            </a:r>
          </a:p>
          <a:p>
            <a:pPr marL="514350" indent="-514350">
              <a:buAutoNum type="arabicParenBoth"/>
            </a:pP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স্ব-পরাগায়ন ও পর-পরাগায়ন এর মধ্যে পার্থক্য লিখতে পারবে ।</a:t>
            </a:r>
          </a:p>
          <a:p>
            <a:pPr marL="514350" indent="-514350">
              <a:buAutoNum type="arabicParenBoth"/>
            </a:pP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 স্ব-পরাগায়ন ও পর-পরাগায়ন এর সুবিধা ও অসুবিধা উল্লেখ করতে পারবে ।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Action Button: Home 4">
            <a:hlinkClick r:id="rId3" action="ppaction://hlinksldjump" highlightClick="1"/>
          </p:cNvPr>
          <p:cNvSpPr/>
          <p:nvPr/>
        </p:nvSpPr>
        <p:spPr>
          <a:xfrm>
            <a:off x="381000" y="5486400"/>
            <a:ext cx="1143000" cy="11430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381000"/>
            <a:ext cx="4191000" cy="62484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ction Button: Home 2">
            <a:hlinkClick r:id="rId3" action="ppaction://hlinksldjump" highlightClick="1"/>
          </p:cNvPr>
          <p:cNvSpPr/>
          <p:nvPr/>
        </p:nvSpPr>
        <p:spPr>
          <a:xfrm>
            <a:off x="228600" y="5867400"/>
            <a:ext cx="838200" cy="7620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572000" y="381000"/>
            <a:ext cx="4343400" cy="6248400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00400" y="685800"/>
            <a:ext cx="3276600" cy="101566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6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পাঠ ঘোষণা</a:t>
            </a:r>
            <a:endParaRPr lang="en-US" sz="60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90800" y="2590800"/>
            <a:ext cx="4495800" cy="186204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IN" sz="115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পরাগায়ন</a:t>
            </a:r>
            <a:endParaRPr lang="en-US" sz="11500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Action Button: Home 5">
            <a:hlinkClick r:id="rId3" action="ppaction://hlinksldjump" highlightClick="1"/>
          </p:cNvPr>
          <p:cNvSpPr/>
          <p:nvPr/>
        </p:nvSpPr>
        <p:spPr>
          <a:xfrm>
            <a:off x="381000" y="5486400"/>
            <a:ext cx="1143000" cy="11430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0" y="304800"/>
            <a:ext cx="4343400" cy="61722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52400" y="304800"/>
            <a:ext cx="4267200" cy="617220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28600" y="4800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400" b="1" dirty="0" smtClean="0">
                <a:latin typeface="NikoshBAN" pitchFamily="2" charset="0"/>
                <a:cs typeface="NikoshBAN" pitchFamily="2" charset="0"/>
              </a:rPr>
              <a:t>(পরাগধানী)</a:t>
            </a:r>
            <a:endParaRPr lang="en-US" sz="2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76600" y="4953000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400" b="1" dirty="0" smtClean="0">
                <a:latin typeface="NikoshBAN" pitchFamily="2" charset="0"/>
                <a:cs typeface="NikoshBAN" pitchFamily="2" charset="0"/>
              </a:rPr>
              <a:t>(গর্ভমুন্ড)</a:t>
            </a:r>
            <a:endParaRPr lang="en-US" sz="2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8600" y="381000"/>
            <a:ext cx="4114800" cy="1219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28600" y="5791200"/>
            <a:ext cx="41148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ction Button: Home 12">
            <a:hlinkClick r:id="rId4" action="ppaction://hlinksldjump" highlightClick="1"/>
          </p:cNvPr>
          <p:cNvSpPr/>
          <p:nvPr/>
        </p:nvSpPr>
        <p:spPr>
          <a:xfrm>
            <a:off x="228600" y="5410200"/>
            <a:ext cx="990600" cy="990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244840"/>
            <a:ext cx="8686800" cy="62484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ction Button: Home 5">
            <a:hlinkClick r:id="rId3" action="ppaction://hlinksldjump" highlightClick="1"/>
          </p:cNvPr>
          <p:cNvSpPr/>
          <p:nvPr/>
        </p:nvSpPr>
        <p:spPr>
          <a:xfrm>
            <a:off x="609600" y="5562600"/>
            <a:ext cx="990600" cy="9144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57200" y="1143000"/>
            <a:ext cx="2133600" cy="533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086600" y="2133600"/>
            <a:ext cx="18288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400800" y="4343400"/>
            <a:ext cx="21336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2193510">
            <a:off x="2249757" y="2917525"/>
            <a:ext cx="1843764" cy="1027798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59259E-6 L -3.33333E-6 -0.02523 L 0.00382 -0.05047 L 0.00782 -0.09815 L 0.01719 -0.15371 L 0.03073 -0.19398 L 0.0441 -0.23195 L 0.0691 -0.27199 L 0.09393 -0.3125 L 0.11511 -0.3426 L 0.13993 -0.36528 L 0.15903 -0.38033 L 0.19167 -0.38033 " pathEditMode="relative" rAng="0" ptsTypes="AAAAAAAAAAAAA">
                                      <p:cBhvr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600" y="-19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 animBg="1"/>
      <p:bldP spid="10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1143000"/>
            <a:ext cx="6096000" cy="224676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6000" b="1" u="sng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জোড়ায় কাজ</a:t>
            </a:r>
          </a:p>
          <a:p>
            <a:pPr algn="ctr"/>
            <a:endParaRPr lang="bn-IN" sz="40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IN" sz="4000" b="1" dirty="0" smtClean="0">
                <a:latin typeface="NikoshBAN" pitchFamily="2" charset="0"/>
                <a:cs typeface="NikoshBAN" pitchFamily="2" charset="0"/>
              </a:rPr>
              <a:t>পরাগায়ন এর সংজ্ঞা লিখবে ।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Action Button: Home 4">
            <a:hlinkClick r:id="rId2" action="ppaction://hlinksldjump" highlightClick="1"/>
          </p:cNvPr>
          <p:cNvSpPr/>
          <p:nvPr/>
        </p:nvSpPr>
        <p:spPr>
          <a:xfrm>
            <a:off x="457200" y="5410200"/>
            <a:ext cx="1143000" cy="11430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760</TotalTime>
  <Words>298</Words>
  <Application>Microsoft Office PowerPoint</Application>
  <PresentationFormat>On-screen Show (4:3)</PresentationFormat>
  <Paragraphs>84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NikoshBAN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DOEL</cp:lastModifiedBy>
  <cp:revision>201</cp:revision>
  <dcterms:created xsi:type="dcterms:W3CDTF">2006-08-16T00:00:00Z</dcterms:created>
  <dcterms:modified xsi:type="dcterms:W3CDTF">2015-10-16T14:59:35Z</dcterms:modified>
</cp:coreProperties>
</file>