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2" r:id="rId3"/>
    <p:sldId id="259" r:id="rId4"/>
    <p:sldId id="260" r:id="rId5"/>
    <p:sldId id="266" r:id="rId6"/>
    <p:sldId id="267" r:id="rId7"/>
    <p:sldId id="258" r:id="rId8"/>
    <p:sldId id="262" r:id="rId9"/>
    <p:sldId id="268" r:id="rId10"/>
    <p:sldId id="270" r:id="rId11"/>
    <p:sldId id="261" r:id="rId12"/>
    <p:sldId id="269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1C63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14" autoAdjust="0"/>
    <p:restoredTop sz="98579" autoAdjust="0"/>
  </p:normalViewPr>
  <p:slideViewPr>
    <p:cSldViewPr>
      <p:cViewPr varScale="1">
        <p:scale>
          <a:sx n="57" d="100"/>
          <a:sy n="57" d="100"/>
        </p:scale>
        <p:origin x="80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D56A3-4A0F-44F1-A00F-A19FE05479B6}" type="doc">
      <dgm:prSet loTypeId="urn:microsoft.com/office/officeart/2005/8/layout/cycle2" loCatId="cycle" qsTypeId="urn:microsoft.com/office/officeart/2009/2/quickstyle/3d8" qsCatId="3D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7E565E86-98AE-4834-A104-143E47E0EC97}">
      <dgm:prSet/>
      <dgm:spPr/>
      <dgm:t>
        <a:bodyPr/>
        <a:lstStyle/>
        <a:p>
          <a:pPr rtl="0"/>
          <a:r>
            <a:rPr lang="bn-BD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ধন্যবাদ</a:t>
          </a:r>
          <a:endParaRPr lang="en-US" b="1" dirty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5E27AE31-17F8-44C0-A203-9C32E3F4CBF6}" type="parTrans" cxnId="{547B9B2C-DBC6-4D7E-A580-0CA99921261B}">
      <dgm:prSet/>
      <dgm:spPr/>
      <dgm:t>
        <a:bodyPr/>
        <a:lstStyle/>
        <a:p>
          <a:endParaRPr lang="en-US"/>
        </a:p>
      </dgm:t>
    </dgm:pt>
    <dgm:pt modelId="{BEE79C00-098D-4F11-B8C1-8B739FB2061A}" type="sibTrans" cxnId="{547B9B2C-DBC6-4D7E-A580-0CA99921261B}">
      <dgm:prSet/>
      <dgm:spPr/>
      <dgm:t>
        <a:bodyPr/>
        <a:lstStyle/>
        <a:p>
          <a:endParaRPr lang="en-US"/>
        </a:p>
      </dgm:t>
    </dgm:pt>
    <dgm:pt modelId="{6BFA462A-0DFC-4DE4-8F64-40135D966933}" type="pres">
      <dgm:prSet presAssocID="{654D56A3-4A0F-44F1-A00F-A19FE05479B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FAA08B-6393-4EA2-8AC8-A3A1A23F71BA}" type="pres">
      <dgm:prSet presAssocID="{7E565E86-98AE-4834-A104-143E47E0EC97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7B9B2C-DBC6-4D7E-A580-0CA99921261B}" srcId="{654D56A3-4A0F-44F1-A00F-A19FE05479B6}" destId="{7E565E86-98AE-4834-A104-143E47E0EC97}" srcOrd="0" destOrd="0" parTransId="{5E27AE31-17F8-44C0-A203-9C32E3F4CBF6}" sibTransId="{BEE79C00-098D-4F11-B8C1-8B739FB2061A}"/>
    <dgm:cxn modelId="{9F7500FD-FE04-49BE-AD4C-707A55F51D0F}" type="presOf" srcId="{654D56A3-4A0F-44F1-A00F-A19FE05479B6}" destId="{6BFA462A-0DFC-4DE4-8F64-40135D966933}" srcOrd="0" destOrd="0" presId="urn:microsoft.com/office/officeart/2005/8/layout/cycle2"/>
    <dgm:cxn modelId="{F0E9733F-B5AE-40EE-B356-EF8EAE062476}" type="presOf" srcId="{7E565E86-98AE-4834-A104-143E47E0EC97}" destId="{11FAA08B-6393-4EA2-8AC8-A3A1A23F71BA}" srcOrd="0" destOrd="0" presId="urn:microsoft.com/office/officeart/2005/8/layout/cycle2"/>
    <dgm:cxn modelId="{BC0BDCC8-5FD1-4895-86FF-54628DFC76CE}" type="presParOf" srcId="{6BFA462A-0DFC-4DE4-8F64-40135D966933}" destId="{11FAA08B-6393-4EA2-8AC8-A3A1A23F71B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4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6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6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3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7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9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8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5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60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57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4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81F78-4D77-4F70-9E84-BC9076494EBB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1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4.jp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microsoft.com/office/2007/relationships/hdphoto" Target="../media/hdphoto2.wdp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microsoft.com/office/2007/relationships/hdphoto" Target="../media/hdphoto3.wdp"/><Relationship Id="rId7" Type="http://schemas.openxmlformats.org/officeDocument/2006/relationships/image" Target="../media/image110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9078">
            <a:off x="94282" y="319149"/>
            <a:ext cx="8978941" cy="6293518"/>
          </a:xfrm>
          <a:prstGeom prst="ellipse">
            <a:avLst/>
          </a:prstGeom>
          <a:ln w="63500" cap="rnd">
            <a:solidFill>
              <a:schemeClr val="accent2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Rectangle 9"/>
          <p:cNvSpPr/>
          <p:nvPr/>
        </p:nvSpPr>
        <p:spPr>
          <a:xfrm rot="17798340">
            <a:off x="725757" y="2222248"/>
            <a:ext cx="2220255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200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শু</a:t>
            </a:r>
            <a:endParaRPr lang="en-US" sz="200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 rot="19651669">
            <a:off x="1990665" y="606467"/>
            <a:ext cx="1968133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20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/>
                <a:latin typeface="NikoshBAN" pitchFamily="2" charset="0"/>
                <a:cs typeface="NikoshBAN" pitchFamily="2" charset="0"/>
              </a:rPr>
              <a:t>ভে</a:t>
            </a:r>
            <a:endParaRPr lang="en-US" sz="20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 rot="212738">
            <a:off x="3959215" y="50263"/>
            <a:ext cx="3028592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20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চ্ছা</a:t>
            </a:r>
            <a:endParaRPr lang="en-US" sz="20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77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3" grpId="0"/>
      <p:bldP spid="13" grpId="1"/>
      <p:bldP spid="14" grpId="0"/>
      <p:bldP spid="1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1170141"/>
            <a:ext cx="7696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4000" b="1" dirty="0">
                <a:solidFill>
                  <a:srgbClr val="C0504D">
                    <a:lumMod val="50000"/>
                  </a:srgbClr>
                </a:solidFill>
                <a:latin typeface="NikoshBAN" pitchFamily="2" charset="0"/>
                <a:cs typeface="NikoshBAN" pitchFamily="2" charset="0"/>
              </a:rPr>
              <a:t>একটি বেলনের ভূমির ব্যাসার্ধ </a:t>
            </a:r>
            <a:r>
              <a:rPr lang="en-US" sz="4000" b="1" dirty="0">
                <a:solidFill>
                  <a:srgbClr val="C0504D">
                    <a:lumMod val="50000"/>
                  </a:srgbClr>
                </a:solidFill>
                <a:cs typeface="NikoshBAN" pitchFamily="2" charset="0"/>
              </a:rPr>
              <a:t>5</a:t>
            </a:r>
            <a:r>
              <a:rPr lang="bn-BD" sz="4000" b="1" dirty="0" smtClean="0">
                <a:solidFill>
                  <a:srgbClr val="C0504D">
                    <a:lumMod val="50000"/>
                  </a:srgbClr>
                </a:solidFill>
                <a:latin typeface="NikoshBAN" pitchFamily="2" charset="0"/>
                <a:cs typeface="NikoshBAN" pitchFamily="2" charset="0"/>
              </a:rPr>
              <a:t>মি </a:t>
            </a:r>
            <a:r>
              <a:rPr lang="bn-BD" sz="4000" b="1" dirty="0">
                <a:solidFill>
                  <a:srgbClr val="C0504D">
                    <a:lumMod val="50000"/>
                  </a:srgbClr>
                </a:solidFill>
                <a:latin typeface="NikoshBAN" pitchFamily="2" charset="0"/>
                <a:cs typeface="NikoshBAN" pitchFamily="2" charset="0"/>
              </a:rPr>
              <a:t>হলে,ভূমির ক্ষেত্রফল কত?</a:t>
            </a:r>
            <a:endParaRPr lang="en-US" sz="4000" b="1" dirty="0">
              <a:solidFill>
                <a:srgbClr val="C0504D">
                  <a:lumMod val="50000"/>
                </a:srgb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800600" y="2156346"/>
            <a:ext cx="1600200" cy="2720454"/>
            <a:chOff x="4800600" y="2156346"/>
            <a:chExt cx="1600200" cy="2720454"/>
          </a:xfrm>
        </p:grpSpPr>
        <p:sp>
          <p:nvSpPr>
            <p:cNvPr id="4" name="Oval 3"/>
            <p:cNvSpPr/>
            <p:nvPr/>
          </p:nvSpPr>
          <p:spPr>
            <a:xfrm>
              <a:off x="4800600" y="2156346"/>
              <a:ext cx="1600200" cy="91440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4800600" y="3962400"/>
              <a:ext cx="1600200" cy="91440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5609230" y="2524836"/>
              <a:ext cx="791570" cy="1924334"/>
            </a:xfrm>
            <a:custGeom>
              <a:avLst/>
              <a:gdLst>
                <a:gd name="connsiteX0" fmla="*/ 0 w 791570"/>
                <a:gd name="connsiteY0" fmla="*/ 40943 h 1924334"/>
                <a:gd name="connsiteX1" fmla="*/ 27295 w 791570"/>
                <a:gd name="connsiteY1" fmla="*/ 1924334 h 1924334"/>
                <a:gd name="connsiteX2" fmla="*/ 791570 w 791570"/>
                <a:gd name="connsiteY2" fmla="*/ 1897039 h 1924334"/>
                <a:gd name="connsiteX3" fmla="*/ 791570 w 791570"/>
                <a:gd name="connsiteY3" fmla="*/ 0 h 1924334"/>
                <a:gd name="connsiteX4" fmla="*/ 0 w 791570"/>
                <a:gd name="connsiteY4" fmla="*/ 40943 h 192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1570" h="1924334">
                  <a:moveTo>
                    <a:pt x="0" y="40943"/>
                  </a:moveTo>
                  <a:lnTo>
                    <a:pt x="27295" y="1924334"/>
                  </a:lnTo>
                  <a:lnTo>
                    <a:pt x="791570" y="1897039"/>
                  </a:lnTo>
                  <a:lnTo>
                    <a:pt x="791570" y="0"/>
                  </a:lnTo>
                  <a:lnTo>
                    <a:pt x="0" y="40943"/>
                  </a:lnTo>
                  <a:close/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4804012" y="2620370"/>
              <a:ext cx="13648" cy="1828800"/>
            </a:xfrm>
            <a:custGeom>
              <a:avLst/>
              <a:gdLst>
                <a:gd name="connsiteX0" fmla="*/ 13648 w 13648"/>
                <a:gd name="connsiteY0" fmla="*/ 0 h 1828800"/>
                <a:gd name="connsiteX1" fmla="*/ 0 w 13648"/>
                <a:gd name="connsiteY1" fmla="*/ 182880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48" h="1828800">
                  <a:moveTo>
                    <a:pt x="13648" y="0"/>
                  </a:moveTo>
                  <a:lnTo>
                    <a:pt x="0" y="182880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745969" y="4110251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</a:t>
            </a:r>
            <a:r>
              <a:rPr lang="en-US" b="1" dirty="0" smtClean="0"/>
              <a:t>=5</a:t>
            </a:r>
            <a:r>
              <a:rPr lang="bn-BD" b="1" dirty="0" smtClean="0"/>
              <a:t>মি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280216" y="5088420"/>
            <a:ext cx="2545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ভূমির ক্ষেত্রফল=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751410" y="5042591"/>
                <a:ext cx="101983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𝜋</m:t>
                          </m:r>
                          <m:r>
                            <a:rPr lang="en-US" sz="3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3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1410" y="5042591"/>
                <a:ext cx="1019831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262532" y="5621607"/>
                <a:ext cx="2483437" cy="7160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bn-BD" sz="2800" b="0" i="1" smtClean="0">
                          <a:latin typeface="Cambria Math"/>
                          <a:ea typeface="Calibri"/>
                          <a:cs typeface="Vrinda"/>
                        </a:rPr>
                        <m:t>=</m:t>
                      </m:r>
                      <m:r>
                        <a:rPr lang="en-US" sz="2800" i="1">
                          <a:latin typeface="Cambria Math"/>
                          <a:ea typeface="Calibri"/>
                          <a:cs typeface="Vrinda"/>
                        </a:rPr>
                        <m:t>3</m:t>
                      </m:r>
                      <m:r>
                        <a:rPr lang="en-US" sz="2800" i="1">
                          <a:latin typeface="Cambria Math"/>
                          <a:ea typeface="Calibri"/>
                          <a:cs typeface="Vrinda"/>
                        </a:rPr>
                        <m:t>.</m:t>
                      </m:r>
                      <m:r>
                        <a:rPr lang="en-US" sz="2800" i="1">
                          <a:latin typeface="Cambria Math"/>
                          <a:ea typeface="Calibri"/>
                          <a:cs typeface="Vrinda"/>
                        </a:rPr>
                        <m:t>1416</m:t>
                      </m:r>
                      <m:r>
                        <a:rPr lang="en-US" sz="2800" i="1">
                          <a:latin typeface="Cambria Math"/>
                          <a:ea typeface="Calibri"/>
                          <a:cs typeface="Vrinda"/>
                        </a:rPr>
                        <m:t>×</m:t>
                      </m:r>
                      <m:sSup>
                        <m:sSupPr>
                          <m:ctrlP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Vrinda"/>
                            </a:rPr>
                          </m:ctrlPr>
                        </m:sSupPr>
                        <m:e>
                          <m:r>
                            <a:rPr lang="en-US" sz="2800" i="1">
                              <a:effectLst/>
                              <a:latin typeface="Cambria Math"/>
                              <a:ea typeface="Calibri"/>
                              <a:cs typeface="Vrinda"/>
                            </a:rPr>
                            <m:t>5</m:t>
                          </m:r>
                        </m:e>
                        <m:sup>
                          <m:r>
                            <a:rPr lang="en-US" sz="2800" i="1">
                              <a:effectLst/>
                              <a:latin typeface="Cambria Math"/>
                              <a:ea typeface="Calibri"/>
                              <a:cs typeface="Vrinda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ea typeface="Calibri"/>
                  <a:cs typeface="Vrinda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532" y="5621607"/>
                <a:ext cx="2483437" cy="71609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337103" y="6169712"/>
            <a:ext cx="2334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cs typeface="NikoshBAN" pitchFamily="2" charset="0"/>
              </a:rPr>
              <a:t>= 78.54 </a:t>
            </a:r>
            <a:r>
              <a:rPr lang="bn-BD" sz="2800" dirty="0" smtClean="0">
                <a:cs typeface="NikoshBAN" pitchFamily="2" charset="0"/>
              </a:rPr>
              <a:t>বর্গমিটার</a:t>
            </a:r>
            <a:endParaRPr lang="en-US" sz="2800" dirty="0"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45102" y="179385"/>
            <a:ext cx="2392001" cy="76944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একটি সমস্যা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5102" y="4278404"/>
            <a:ext cx="1374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সমাধান: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11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1" grpId="0"/>
      <p:bldP spid="12" grpId="0"/>
      <p:bldP spid="13" grpId="0"/>
      <p:bldP spid="14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/>
          </a:fgClr>
          <a:bgClr>
            <a:schemeClr val="accent6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5992" y="558968"/>
            <a:ext cx="4800600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কাজ:-</a:t>
            </a:r>
            <a:endParaRPr lang="en-US" sz="8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16851" y="4081268"/>
                <a:ext cx="752301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বেলনের ভূমির ক্ষেত্রফল  </a:t>
                </a:r>
                <a:r>
                  <a:rPr lang="en-US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9</a:t>
                </a:r>
                <a:r>
                  <a:rPr lang="en-US" sz="3600" b="1" dirty="0">
                    <a:solidFill>
                      <a:schemeClr val="accent2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bn-BD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বর্গমিটার এবং উচ্চতা </a:t>
                </a:r>
                <a:r>
                  <a:rPr lang="en-US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bn-BD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মিটার হলে, আয়তন নির্ণয় কর।</a:t>
                </a:r>
                <a:endParaRPr lang="en-US" sz="3600" b="1" dirty="0">
                  <a:solidFill>
                    <a:schemeClr val="accent2">
                      <a:lumMod val="50000"/>
                    </a:schemeClr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851" y="4081268"/>
                <a:ext cx="7523018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2431" t="-9645" r="-2755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Diamond 9"/>
          <p:cNvSpPr/>
          <p:nvPr/>
        </p:nvSpPr>
        <p:spPr>
          <a:xfrm>
            <a:off x="486888" y="4262645"/>
            <a:ext cx="477982" cy="323165"/>
          </a:xfrm>
          <a:prstGeom prst="diamon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50592" y="2133154"/>
            <a:ext cx="7391400" cy="120032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তোমরা প্রতিদলে ৫ জন করে বসে নিচের প্রশ্নের উত্তর নিজ খায় লিখ । </a:t>
            </a:r>
            <a:endParaRPr lang="en-US" sz="36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Diamond 11"/>
          <p:cNvSpPr/>
          <p:nvPr/>
        </p:nvSpPr>
        <p:spPr>
          <a:xfrm>
            <a:off x="486888" y="2133154"/>
            <a:ext cx="477982" cy="338852"/>
          </a:xfrm>
          <a:prstGeom prst="diamon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4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381000"/>
            <a:ext cx="541020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মূল্যায়ন:-</a:t>
            </a:r>
            <a:endParaRPr lang="en-US" sz="8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1747" y="2971800"/>
            <a:ext cx="3326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বেলন বলতে কি বুঝ ?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3999" y="5025087"/>
            <a:ext cx="5291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বেলনের আয়তন নির্ণয়ের সূত্রটি বল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805217" y="2971800"/>
            <a:ext cx="718783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805219" y="4043249"/>
            <a:ext cx="656549" cy="484632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1746" y="3927716"/>
            <a:ext cx="73560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36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বেলনের সমগ্রতলের ক্ষেত্রফল </a:t>
            </a:r>
            <a:r>
              <a:rPr lang="bn-BD" sz="3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নির্ণয়ের সূত্রটি কি ।</a:t>
            </a:r>
            <a:endParaRPr lang="en-US" sz="3600" b="1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803759" y="5025087"/>
            <a:ext cx="656549" cy="484632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3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7" grpId="0" animBg="1"/>
      <p:bldP spid="8" grpId="0" animBg="1"/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845403"/>
            <a:ext cx="5257800" cy="110799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600" b="1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276600"/>
            <a:ext cx="7696200" cy="153888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2900" dirty="0" smtClean="0">
                <a:solidFill>
                  <a:srgbClr val="002060"/>
                </a:solidFill>
              </a:rPr>
              <a:t>একটি সমবৃত্তভূমিক বেলনের উচ্চতা </a:t>
            </a:r>
            <a:r>
              <a:rPr lang="en-US" sz="2900" dirty="0" smtClean="0">
                <a:solidFill>
                  <a:srgbClr val="002060"/>
                </a:solidFill>
              </a:rPr>
              <a:t>10</a:t>
            </a:r>
            <a:r>
              <a:rPr lang="bn-BD" sz="2900" dirty="0" smtClean="0">
                <a:solidFill>
                  <a:srgbClr val="002060"/>
                </a:solidFill>
              </a:rPr>
              <a:t>সে,মি এবং ভূমির ব্যাসার্ধ </a:t>
            </a:r>
            <a:r>
              <a:rPr lang="en-US" sz="2900" dirty="0" smtClean="0">
                <a:solidFill>
                  <a:srgbClr val="002060"/>
                </a:solidFill>
              </a:rPr>
              <a:t>7</a:t>
            </a:r>
            <a:r>
              <a:rPr lang="bn-BD" sz="2900" dirty="0" smtClean="0">
                <a:solidFill>
                  <a:srgbClr val="002060"/>
                </a:solidFill>
              </a:rPr>
              <a:t>সে,মি</a:t>
            </a:r>
            <a:r>
              <a:rPr lang="bn-BD" sz="2900" dirty="0">
                <a:solidFill>
                  <a:srgbClr val="002060"/>
                </a:solidFill>
              </a:rPr>
              <a:t> </a:t>
            </a:r>
            <a:r>
              <a:rPr lang="bn-BD" sz="2900" dirty="0" smtClean="0">
                <a:solidFill>
                  <a:srgbClr val="002060"/>
                </a:solidFill>
              </a:rPr>
              <a:t>হলে, এর আয়তন এবং সম্পূর্ণ পৃষ্ঠের ক্ষেত্রফল নির্ণয় কর ।</a:t>
            </a:r>
            <a:r>
              <a:rPr lang="bn-BD" sz="3600" dirty="0" smtClean="0">
                <a:solidFill>
                  <a:srgbClr val="002060"/>
                </a:solidFill>
              </a:rPr>
              <a:t> 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16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1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685800"/>
            <a:ext cx="7162799" cy="5867400"/>
          </a:xfrm>
          <a:prstGeom prst="ellipse">
            <a:avLst/>
          </a:prstGeom>
          <a:ln w="63500" cap="rnd">
            <a:solidFill>
              <a:srgbClr val="7030A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362779210"/>
              </p:ext>
            </p:extLst>
          </p:nvPr>
        </p:nvGraphicFramePr>
        <p:xfrm>
          <a:off x="4572000" y="2286000"/>
          <a:ext cx="1107996" cy="2447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50552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028E-8 L -0.30833 0.033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17" y="1665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7" grpId="1">
        <p:bldAsOne/>
      </p:bldGraphic>
      <p:bldGraphic spid="7" grpId="2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0" y="457200"/>
            <a:ext cx="3276600" cy="14465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88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b="1" dirty="0" smtClean="0"/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7696200" y="2286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95400" y="2438400"/>
            <a:ext cx="7124700" cy="341632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শহিদুল ইসলাম</a:t>
            </a:r>
          </a:p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-  গণিত </a:t>
            </a:r>
          </a:p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মোহাম্মাদিয়া ফাযিল মাদ্রাসা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ফেঞ্চুগঞ্জ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সিলেট.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মোবাঃ ০১৭১৮৭৯১৭১২</a:t>
            </a:r>
          </a:p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e-mail: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shahidulislambr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৭৬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@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gmail.com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28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1" y="623455"/>
            <a:ext cx="7086600" cy="132343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8000" b="1" u="sng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000" b="1" u="sng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2057400"/>
            <a:ext cx="2175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          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1" y="3189364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 	: </a:t>
            </a:r>
            <a:r>
              <a:rPr lang="en-US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600" dirty="0" smtClean="0">
                <a:latin typeface="NikoshBAN"/>
              </a:rPr>
              <a:t>                                                </a:t>
            </a:r>
            <a:endParaRPr lang="en-US" sz="3600" dirty="0">
              <a:latin typeface="NikoshB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1" y="4090495"/>
            <a:ext cx="7033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 	: </a:t>
            </a:r>
            <a:r>
              <a:rPr lang="en-US" sz="4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ষষ্ঠদশ </a:t>
            </a:r>
            <a:r>
              <a:rPr lang="bn-BD" sz="4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পরিমিতি</a:t>
            </a:r>
            <a:r>
              <a:rPr lang="bn-BD" sz="48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4800" dirty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734" y="2519442"/>
            <a:ext cx="55397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শ্রেণি	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b="1" smtClean="0">
                <a:latin typeface="NikoshBAN" pitchFamily="2" charset="0"/>
                <a:cs typeface="NikoshBAN" pitchFamily="2" charset="0"/>
              </a:rPr>
              <a:t>নবম-দশম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94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7" grpId="0"/>
      <p:bldP spid="8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272" y="2514600"/>
            <a:ext cx="6781800" cy="92333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7653" y="533400"/>
            <a:ext cx="7484998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</a:rPr>
              <a:t>  </a:t>
            </a:r>
            <a:r>
              <a:rPr lang="bn-BD" sz="8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 ফল:-</a:t>
            </a:r>
            <a:endParaRPr lang="en-US" sz="8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8271" y="4184756"/>
            <a:ext cx="8090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বেলনের বক্রতলের ক্ষেত্রফল পরিমাপ করতে পারবে।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5400000">
            <a:off x="470972" y="3664534"/>
            <a:ext cx="374162" cy="36029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48272" y="3657600"/>
            <a:ext cx="5957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বেলন কি তা </a:t>
            </a:r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সংজ্ঞায়িত করতে</a:t>
            </a:r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Isosceles Triangle 6"/>
          <p:cNvSpPr/>
          <p:nvPr/>
        </p:nvSpPr>
        <p:spPr>
          <a:xfrm rot="5573581">
            <a:off x="458593" y="4197629"/>
            <a:ext cx="388769" cy="349328"/>
          </a:xfrm>
          <a:prstGeom prst="triangle">
            <a:avLst>
              <a:gd name="adj" fmla="val 468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44602" y="4707082"/>
            <a:ext cx="8068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বেলনের সমগ্রতলের ক্ষেত্রফল নির্ণয় করতে পারবে।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Isosceles Triangle 8"/>
          <p:cNvSpPr/>
          <p:nvPr/>
        </p:nvSpPr>
        <p:spPr>
          <a:xfrm rot="5400000">
            <a:off x="447313" y="4768418"/>
            <a:ext cx="377952" cy="3351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5400000">
            <a:off x="430625" y="5335228"/>
            <a:ext cx="377952" cy="3017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90136" y="5229408"/>
            <a:ext cx="7976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বেলনের আয়তন নির্ণয় করতে পারবে 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44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 animBg="1"/>
      <p:bldP spid="6" grpId="0"/>
      <p:bldP spid="7" grpId="0" animBg="1"/>
      <p:bldP spid="8" grpId="0"/>
      <p:bldP spid="9" grpId="0" animBg="1"/>
      <p:bldP spid="10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071" y="1676400"/>
            <a:ext cx="5029200" cy="4579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533400" y="405164"/>
            <a:ext cx="8229600" cy="101566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আমরা কয়েকটি ছবি লক্ষ্য করি</a:t>
            </a:r>
            <a:endParaRPr lang="en-US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071" y="1441299"/>
            <a:ext cx="5064642" cy="46553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071" y="1390348"/>
            <a:ext cx="5029200" cy="4865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32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92577">
            <a:off x="-517218" y="473718"/>
            <a:ext cx="3673670" cy="33762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20708"/>
            <a:ext cx="3429000" cy="34822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028" y="420709"/>
            <a:ext cx="2836572" cy="33800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9600" y="5683156"/>
            <a:ext cx="7021474" cy="769441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4400" dirty="0" smtClean="0">
                <a:solidFill>
                  <a:srgbClr val="941C63"/>
                </a:solidFill>
                <a:latin typeface="NikoshBAN" pitchFamily="2" charset="0"/>
                <a:cs typeface="NikoshBAN" pitchFamily="2" charset="0"/>
              </a:rPr>
              <a:t>তাহলে আজ আমাদেরপাঠের বিষয়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বেলন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38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427 -0.00393 L -0.05 -0.0039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1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667 -0.0111 L 0 -2.47919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33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47355" y="1600200"/>
            <a:ext cx="3308931" cy="1524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05200" y="3733800"/>
            <a:ext cx="10774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72618" y="2100589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প্রস্থ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87920" y="1977479"/>
            <a:ext cx="1694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আয়তক্ষেত্র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0" name="Straight Arrow Connector 19"/>
          <p:cNvCxnSpPr>
            <a:stCxn id="7" idx="3"/>
          </p:cNvCxnSpPr>
          <p:nvPr/>
        </p:nvCxnSpPr>
        <p:spPr>
          <a:xfrm>
            <a:off x="5556286" y="2362200"/>
            <a:ext cx="914400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" idx="2"/>
          </p:cNvCxnSpPr>
          <p:nvPr/>
        </p:nvCxnSpPr>
        <p:spPr>
          <a:xfrm flipH="1">
            <a:off x="3901820" y="3124200"/>
            <a:ext cx="1" cy="6096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991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649906" y="1371600"/>
            <a:ext cx="1219200" cy="3276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662985" y="764275"/>
            <a:ext cx="2362200" cy="1219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91002" y="1390934"/>
            <a:ext cx="1224887" cy="32766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4640239" y="1351128"/>
            <a:ext cx="1241946" cy="668741"/>
          </a:xfrm>
          <a:custGeom>
            <a:avLst/>
            <a:gdLst>
              <a:gd name="connsiteX0" fmla="*/ 0 w 1241946"/>
              <a:gd name="connsiteY0" fmla="*/ 0 h 668741"/>
              <a:gd name="connsiteX1" fmla="*/ 1241946 w 1241946"/>
              <a:gd name="connsiteY1" fmla="*/ 27296 h 668741"/>
              <a:gd name="connsiteX2" fmla="*/ 1241946 w 1241946"/>
              <a:gd name="connsiteY2" fmla="*/ 668741 h 668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1946" h="668741">
                <a:moveTo>
                  <a:pt x="0" y="0"/>
                </a:moveTo>
                <a:lnTo>
                  <a:pt x="1241946" y="27296"/>
                </a:lnTo>
                <a:lnTo>
                  <a:pt x="1241946" y="66874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662985" y="4191000"/>
            <a:ext cx="2299648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>
            <a:endCxn id="27" idx="6"/>
          </p:cNvCxnSpPr>
          <p:nvPr/>
        </p:nvCxnSpPr>
        <p:spPr>
          <a:xfrm flipH="1">
            <a:off x="6962633" y="1371600"/>
            <a:ext cx="49473" cy="3276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4497506" y="1199865"/>
            <a:ext cx="304800" cy="343469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515703" y="4495800"/>
            <a:ext cx="304800" cy="304800"/>
          </a:xfrm>
          <a:prstGeom prst="ellipse">
            <a:avLst/>
          </a:prstGeom>
          <a:solidFill>
            <a:srgbClr val="C000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4667534" y="4176215"/>
            <a:ext cx="1214651" cy="491319"/>
          </a:xfrm>
          <a:custGeom>
            <a:avLst/>
            <a:gdLst>
              <a:gd name="connsiteX0" fmla="*/ 1214651 w 1214651"/>
              <a:gd name="connsiteY0" fmla="*/ 0 h 491319"/>
              <a:gd name="connsiteX1" fmla="*/ 1214651 w 1214651"/>
              <a:gd name="connsiteY1" fmla="*/ 491319 h 491319"/>
              <a:gd name="connsiteX2" fmla="*/ 0 w 1214651"/>
              <a:gd name="connsiteY2" fmla="*/ 464024 h 491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4651" h="491319">
                <a:moveTo>
                  <a:pt x="1214651" y="0"/>
                </a:moveTo>
                <a:lnTo>
                  <a:pt x="1214651" y="491319"/>
                </a:lnTo>
                <a:lnTo>
                  <a:pt x="0" y="46402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04799" y="4953000"/>
            <a:ext cx="1694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আয়তক্ষেত্র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0" name="Straight Arrow Connector 39"/>
          <p:cNvCxnSpPr>
            <a:stCxn id="4" idx="3"/>
          </p:cNvCxnSpPr>
          <p:nvPr/>
        </p:nvCxnSpPr>
        <p:spPr>
          <a:xfrm flipV="1">
            <a:off x="1715889" y="3009901"/>
            <a:ext cx="2795265" cy="19333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56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00046 C -0.00018 0.04857 0.05746 0.08881 0.12899 0.08881 C 0.19965 0.08881 0.25729 0.04857 0.25781 -0.00046 C 0.25781 -0.04949 0.20017 -0.0888 0.12864 -0.0888 C 0.05764 -0.0888 -0.00018 -0.04949 -0.00018 -0.00046 Z " pathEditMode="relative" rAng="5400000" ptsTypes="fffff">
                                      <p:cBhvr>
                                        <p:cTn id="5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99" y="46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-0.00069 C -0.00226 0.03631 0.0533 0.06661 0.12205 0.06661 C 0.1908 0.06661 0.24566 0.03631 0.24566 -0.00069 C 0.24566 -0.03723 0.1908 -0.0666 0.12205 -0.0666 C 0.0533 -0.0666 -0.00226 -0.03723 -0.00226 -0.00069 Z " pathEditMode="relative" rAng="5400000" ptsTypes="fffff">
                                      <p:cBhvr>
                                        <p:cTn id="6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96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2" grpId="0" animBg="1"/>
      <p:bldP spid="4" grpId="0" animBg="1"/>
      <p:bldP spid="24" grpId="0" animBg="1"/>
      <p:bldP spid="27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81" y="1143000"/>
            <a:ext cx="3718678" cy="371281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4140958" y="2123107"/>
            <a:ext cx="2971800" cy="175259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 rot="1299476">
            <a:off x="4522013" y="4372758"/>
            <a:ext cx="1221073" cy="123431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rot="20426783">
            <a:off x="4509564" y="404546"/>
            <a:ext cx="1262291" cy="122389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6" idx="6"/>
          </p:cNvCxnSpPr>
          <p:nvPr/>
        </p:nvCxnSpPr>
        <p:spPr>
          <a:xfrm>
            <a:off x="5735456" y="805257"/>
            <a:ext cx="12749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86600" y="381000"/>
                <a:ext cx="1487254" cy="6447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</a:rPr>
                          <m:t>𝜋</m:t>
                        </m:r>
                        <m:r>
                          <a:rPr lang="en-US" sz="3600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bn-BD" dirty="0" smtClean="0"/>
                  <a:t>    </a:t>
                </a:r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81000"/>
                <a:ext cx="1487254" cy="644728"/>
              </a:xfrm>
              <a:prstGeom prst="rect">
                <a:avLst/>
              </a:prstGeom>
              <a:blipFill rotWithShape="1">
                <a:blip r:embed="rId4"/>
                <a:stretch>
                  <a:fillRect l="-3704" b="-10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>
            <a:stCxn id="7" idx="6"/>
          </p:cNvCxnSpPr>
          <p:nvPr/>
        </p:nvCxnSpPr>
        <p:spPr>
          <a:xfrm>
            <a:off x="5699984" y="5215241"/>
            <a:ext cx="13866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205854" y="4798434"/>
                <a:ext cx="1368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</a:rPr>
                          <m:t>𝜋</m:t>
                        </m:r>
                        <m:r>
                          <a:rPr lang="en-US" sz="3600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bn-BD" sz="3600" dirty="0" smtClean="0"/>
                  <a:t>     </a:t>
                </a:r>
                <a:endParaRPr lang="en-US" sz="3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5854" y="4798434"/>
                <a:ext cx="1368000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3571" t="-12264" r="-47321" b="-367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Arrow Connector 24"/>
          <p:cNvCxnSpPr>
            <a:stCxn id="10" idx="3"/>
          </p:cNvCxnSpPr>
          <p:nvPr/>
        </p:nvCxnSpPr>
        <p:spPr>
          <a:xfrm>
            <a:off x="7112758" y="2999407"/>
            <a:ext cx="463685" cy="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770843" y="2667000"/>
                <a:ext cx="1301831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/>
                        </a:rPr>
                        <m:t>2</m:t>
                      </m:r>
                      <m:r>
                        <a:rPr lang="en-US" sz="3600" i="1">
                          <a:latin typeface="Cambria Math"/>
                        </a:rPr>
                        <m:t>𝜋</m:t>
                      </m:r>
                      <m:r>
                        <a:rPr lang="en-US" sz="3600" i="1">
                          <a:latin typeface="Cambria Math"/>
                        </a:rPr>
                        <m:t>𝑟h</m:t>
                      </m:r>
                    </m:oMath>
                  </m:oMathPara>
                </a14:m>
                <a:endParaRPr lang="en-US" sz="3600" dirty="0"/>
              </a:p>
              <a:p>
                <a:r>
                  <a:rPr lang="bn-BD" dirty="0" smtClean="0"/>
                  <a:t>        </a:t>
                </a:r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0843" y="2667000"/>
                <a:ext cx="1301831" cy="923330"/>
              </a:xfrm>
              <a:prstGeom prst="rect">
                <a:avLst/>
              </a:prstGeom>
              <a:blipFill rotWithShape="1">
                <a:blip r:embed="rId6"/>
                <a:stretch>
                  <a:fillRect l="-4225" b="-9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717741" y="389520"/>
            <a:ext cx="7834084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কোনো </a:t>
            </a:r>
            <a:r>
              <a:rPr lang="bn-BD" sz="36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আয়তক্ষেত্রের যেকোনো বাহুকে অক্ষ ধরে </a:t>
            </a:r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আয়তক্ষেত্রকে </a:t>
            </a:r>
            <a:r>
              <a:rPr lang="bn-BD" sz="36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ঐ বাহুর চতূ্র্দিকে ঘোরালে</a:t>
            </a:r>
          </a:p>
          <a:p>
            <a:r>
              <a:rPr lang="bn-BD" sz="36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যে ঘনবস্তু সৃষ্টি হয়, তাকে সমবৃত্তভূমিক বেলন</a:t>
            </a:r>
          </a:p>
          <a:p>
            <a:r>
              <a:rPr lang="bn-BD" sz="36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 সিলিন্ডার বলে ।</a:t>
            </a:r>
            <a:endParaRPr lang="en-US" sz="36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/>
              <a:t>                                                                 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38200" y="2819400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</a:t>
            </a:r>
            <a:endParaRPr lang="en-US" sz="2400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991447" y="2123107"/>
            <a:ext cx="0" cy="630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991447" y="3188732"/>
            <a:ext cx="0" cy="4630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597682" y="4093907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</a:t>
            </a:r>
            <a:endParaRPr lang="en-US" sz="28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4299179" y="2123107"/>
            <a:ext cx="0" cy="6962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4337345" y="3281065"/>
            <a:ext cx="3805" cy="5946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140958" y="4093905"/>
            <a:ext cx="11685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6172200" y="4093907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140709" y="3770740"/>
                <a:ext cx="125598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2</m:t>
                    </m:r>
                    <m:r>
                      <a:rPr lang="en-US" sz="3600" i="1">
                        <a:latin typeface="Cambria Math"/>
                      </a:rPr>
                      <m:t>𝜋</m:t>
                    </m:r>
                    <m:r>
                      <a:rPr lang="en-US" sz="3600" i="1">
                        <a:latin typeface="Cambria Math"/>
                      </a:rPr>
                      <m:t>𝑟</m:t>
                    </m:r>
                  </m:oMath>
                </a14:m>
                <a:r>
                  <a:rPr lang="en-US" sz="3600" dirty="0" smtClean="0"/>
                  <a:t>  </a:t>
                </a:r>
                <a:endParaRPr lang="en-US" sz="36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709" y="3770740"/>
                <a:ext cx="1255985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33400" y="5942806"/>
            <a:ext cx="8181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                                                                                               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597683" y="5581958"/>
            <a:ext cx="6403772" cy="684013"/>
            <a:chOff x="1597683" y="5581958"/>
            <a:chExt cx="6403772" cy="684013"/>
          </a:xfrm>
        </p:grpSpPr>
        <p:sp>
          <p:nvSpPr>
            <p:cNvPr id="8" name="Multiply 7"/>
            <p:cNvSpPr/>
            <p:nvPr/>
          </p:nvSpPr>
          <p:spPr>
            <a:xfrm>
              <a:off x="6639063" y="5581958"/>
              <a:ext cx="191722" cy="561340"/>
            </a:xfrm>
            <a:prstGeom prst="mathMultipl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597683" y="5619639"/>
              <a:ext cx="6403772" cy="646332"/>
              <a:chOff x="1597683" y="5619639"/>
              <a:chExt cx="6403772" cy="646332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1597683" y="5619640"/>
                <a:ext cx="504138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বেলনের আয়তন = ভূমির ক্ষেত্রফল 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962388" y="5619639"/>
                <a:ext cx="103906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উচ্চতা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964058" y="6143298"/>
                <a:ext cx="220814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bn-BD" sz="3600" b="0" i="1" smtClean="0">
                            <a:latin typeface="Cambria Math"/>
                          </a:rPr>
                          <m:t>=</m:t>
                        </m:r>
                        <m:r>
                          <a:rPr lang="en-US" sz="3600" i="1">
                            <a:latin typeface="Cambria Math"/>
                          </a:rPr>
                          <m:t>𝜋</m:t>
                        </m:r>
                        <m:r>
                          <a:rPr lang="en-US" sz="3600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h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4058" y="6143298"/>
                <a:ext cx="2208142" cy="646331"/>
              </a:xfrm>
              <a:prstGeom prst="rect">
                <a:avLst/>
              </a:prstGeom>
              <a:blipFill rotWithShape="1">
                <a:blip r:embed="rId8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414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75 0.11101 L 0 -1.65587E-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0" y="-555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333 -0.14431 L -3.33333E-6 -4.11656E-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67" y="7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3334 0.0111 L 3.33333E-6 -2.46994E-6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-555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7" grpId="0" animBg="1"/>
      <p:bldP spid="7" grpId="1" animBg="1"/>
      <p:bldP spid="6" grpId="0" animBg="1"/>
      <p:bldP spid="6" grpId="1" animBg="1"/>
      <p:bldP spid="17" grpId="0"/>
      <p:bldP spid="23" grpId="0"/>
      <p:bldP spid="28" grpId="0"/>
      <p:bldP spid="30" grpId="0" animBg="1"/>
      <p:bldP spid="30" grpId="1" animBg="1"/>
      <p:bldP spid="30" grpId="2" animBg="1"/>
      <p:bldP spid="31" grpId="0"/>
      <p:bldP spid="45" grpId="0"/>
      <p:bldP spid="70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1566</TotalTime>
  <Words>228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NikoshBAN</vt:lpstr>
      <vt:lpstr>Times New Roman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</dc:title>
  <dc:creator>Doel-1612i3</dc:creator>
  <cp:lastModifiedBy>DOEL</cp:lastModifiedBy>
  <cp:revision>222</cp:revision>
  <dcterms:created xsi:type="dcterms:W3CDTF">2013-02-12T05:38:28Z</dcterms:created>
  <dcterms:modified xsi:type="dcterms:W3CDTF">2015-08-11T05:26:49Z</dcterms:modified>
</cp:coreProperties>
</file>